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  <p:sldMasterId id="2147483678" r:id="rId2"/>
  </p:sldMasterIdLst>
  <p:notesMasterIdLst>
    <p:notesMasterId r:id="rId32"/>
  </p:notesMasterIdLst>
  <p:handoutMasterIdLst>
    <p:handoutMasterId r:id="rId33"/>
  </p:handoutMasterIdLst>
  <p:sldIdLst>
    <p:sldId id="257" r:id="rId3"/>
    <p:sldId id="256" r:id="rId4"/>
    <p:sldId id="263" r:id="rId5"/>
    <p:sldId id="273" r:id="rId6"/>
    <p:sldId id="274" r:id="rId7"/>
    <p:sldId id="275" r:id="rId8"/>
    <p:sldId id="277" r:id="rId9"/>
    <p:sldId id="278" r:id="rId10"/>
    <p:sldId id="258" r:id="rId11"/>
    <p:sldId id="279" r:id="rId12"/>
    <p:sldId id="280" r:id="rId13"/>
    <p:sldId id="281" r:id="rId14"/>
    <p:sldId id="282" r:id="rId15"/>
    <p:sldId id="283" r:id="rId16"/>
    <p:sldId id="284" r:id="rId17"/>
    <p:sldId id="287" r:id="rId18"/>
    <p:sldId id="288" r:id="rId19"/>
    <p:sldId id="262" r:id="rId20"/>
    <p:sldId id="267" r:id="rId21"/>
    <p:sldId id="285" r:id="rId22"/>
    <p:sldId id="276" r:id="rId23"/>
    <p:sldId id="286" r:id="rId24"/>
    <p:sldId id="264" r:id="rId25"/>
    <p:sldId id="270" r:id="rId26"/>
    <p:sldId id="271" r:id="rId27"/>
    <p:sldId id="265" r:id="rId28"/>
    <p:sldId id="272" r:id="rId29"/>
    <p:sldId id="269" r:id="rId30"/>
    <p:sldId id="260" r:id="rId31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八組" id="{CFE465D4-1B6E-4D71-B2CD-A7E78170AE9D}">
          <p14:sldIdLst>
            <p14:sldId id="257"/>
            <p14:sldId id="256"/>
          </p14:sldIdLst>
        </p14:section>
        <p14:section name="團隊介紹" id="{A8BE8141-CAF7-496C-9780-327756CDB4DB}">
          <p14:sldIdLst>
            <p14:sldId id="263"/>
          </p14:sldIdLst>
        </p14:section>
        <p14:section name="開發技術" id="{11276226-4E8A-4C2C-9A0C-E73E15AB0454}">
          <p14:sldIdLst>
            <p14:sldId id="273"/>
            <p14:sldId id="274"/>
            <p14:sldId id="275"/>
            <p14:sldId id="277"/>
          </p14:sldIdLst>
        </p14:section>
        <p14:section name="使用工具" id="{0885B288-C3C4-4914-9894-7C0C5F3647E3}">
          <p14:sldIdLst>
            <p14:sldId id="278"/>
          </p14:sldIdLst>
        </p14:section>
        <p14:section name="動機與目的" id="{15B56C07-322B-49E4-96B2-38100D464627}">
          <p14:sldIdLst>
            <p14:sldId id="258"/>
          </p14:sldIdLst>
        </p14:section>
        <p14:section name="目標客群" id="{4653734D-4C91-403E-AE8F-91FA90596BAA}">
          <p14:sldIdLst>
            <p14:sldId id="279"/>
          </p14:sldIdLst>
        </p14:section>
        <p14:section name="網站架構圖" id="{0EDB3FE5-FBD6-496B-8572-F2DD05244383}">
          <p14:sldIdLst>
            <p14:sldId id="280"/>
            <p14:sldId id="281"/>
          </p14:sldIdLst>
        </p14:section>
        <p14:section name="網站流程圖" id="{E04410A8-0F16-4026-8B76-5D97D6139635}">
          <p14:sldIdLst>
            <p14:sldId id="282"/>
          </p14:sldIdLst>
        </p14:section>
        <p14:section name="Logo設計" id="{768F94DE-6DAD-480F-B283-7327D77241F5}">
          <p14:sldIdLst>
            <p14:sldId id="283"/>
          </p14:sldIdLst>
        </p14:section>
        <p14:section name="視覺概念" id="{0DE4EDDB-0343-48D8-A5C1-60A4B9F70FB9}">
          <p14:sldIdLst>
            <p14:sldId id="284"/>
          </p14:sldIdLst>
        </p14:section>
        <p14:section name="成果展示" id="{485A3CF8-94C8-4AA1-A418-CCF238202AA5}">
          <p14:sldIdLst>
            <p14:sldId id="287"/>
          </p14:sldIdLst>
        </p14:section>
        <p14:section name="取消" id="{0E5C3A41-D4B7-401D-BF57-DFEAA281C150}">
          <p14:sldIdLst>
            <p14:sldId id="288"/>
            <p14:sldId id="262"/>
            <p14:sldId id="267"/>
            <p14:sldId id="285"/>
            <p14:sldId id="276"/>
            <p14:sldId id="286"/>
          </p14:sldIdLst>
        </p14:section>
        <p14:section name="資策會範本" id="{99BF6117-A94D-4674-B3C7-C3F0EE3DF326}">
          <p14:sldIdLst>
            <p14:sldId id="264"/>
            <p14:sldId id="270"/>
            <p14:sldId id="271"/>
            <p14:sldId id="265"/>
            <p14:sldId id="272"/>
            <p14:sldId id="26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140F71"/>
    <a:srgbClr val="F8E4AC"/>
    <a:srgbClr val="5B9BD5"/>
    <a:srgbClr val="70AD47"/>
    <a:srgbClr val="A5A5A5"/>
    <a:srgbClr val="636363"/>
    <a:srgbClr val="FFC72E"/>
    <a:srgbClr val="79B554"/>
    <a:srgbClr val="534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 autoAdjust="0"/>
  </p:normalViewPr>
  <p:slideViewPr>
    <p:cSldViewPr showGuides="1">
      <p:cViewPr>
        <p:scale>
          <a:sx n="75" d="100"/>
          <a:sy n="75" d="100"/>
        </p:scale>
        <p:origin x="1176" y="-9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D0-49D3-82E0-D7E74551BBD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D0-49D3-82E0-D7E74551BBD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D0-49D3-82E0-D7E74551BBD2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數列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D0-49D3-82E0-D7E74551BBD2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數列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D0-49D3-82E0-D7E74551BBD2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數列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D0-49D3-82E0-D7E74551BBD2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數列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D0-49D3-82E0-D7E74551B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5925472"/>
        <c:axId val="865929408"/>
      </c:barChart>
      <c:catAx>
        <c:axId val="8659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9408"/>
        <c:crosses val="autoZero"/>
        <c:auto val="1"/>
        <c:lblAlgn val="ctr"/>
        <c:lblOffset val="100"/>
        <c:noMultiLvlLbl val="0"/>
      </c:catAx>
      <c:valAx>
        <c:axId val="8659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>
        <a:solidFill>
          <a:srgbClr val="ED7D31"/>
        </a:solidFill>
      </dgm:spPr>
      <dgm:t>
        <a:bodyPr/>
        <a:lstStyle/>
        <a:p>
          <a:pPr algn="l"/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endParaRPr lang="en-US" altLang="zh-TW" sz="12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>
        <a:solidFill>
          <a:srgbClr val="A5A5A5"/>
        </a:solidFill>
      </dgm:spPr>
      <dgm:t>
        <a:bodyPr/>
        <a:lstStyle/>
        <a:p>
          <a:pPr algn="l"/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、企劃書製作</a:t>
          </a:r>
          <a:endParaRPr lang="zh-TW" altLang="en-US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>
        <a:solidFill>
          <a:srgbClr val="5B9BD5"/>
        </a:solidFill>
      </dgm:spPr>
      <dgm:t>
        <a:bodyPr/>
        <a:lstStyle/>
        <a:p>
          <a:pPr algn="l"/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br>
            <a:rPr lang="en-US" altLang="zh-TW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b="1" u="none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>
        <a:solidFill>
          <a:srgbClr val="70AD47"/>
        </a:solidFill>
      </dgm:spPr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．資料庫規劃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1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rgbClr val="636363"/>
        </a:solidFill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79B554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>
        <a:solidFill>
          <a:srgbClr val="F57A27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rgbClr val="68A2DB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rgbClr val="636363"/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1909675" cy="532859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2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版本控制研究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前台會員功能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前台追蹤功能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zh-TW" altLang="en-US" sz="1400" b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131436"/>
        <a:ext cx="1909675" cy="2131436"/>
      </dsp:txXfrm>
    </dsp:sp>
    <dsp:sp modelId="{9E25FF3B-52C9-4398-A8FF-C16277D74076}">
      <dsp:nvSpPr>
        <dsp:cNvPr id="0" name=""/>
        <dsp:cNvSpPr/>
      </dsp:nvSpPr>
      <dsp:spPr>
        <a:xfrm>
          <a:off x="67626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1966965" y="0"/>
          <a:ext cx="1909675" cy="5328591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．網站</a:t>
          </a:r>
          <a: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</a:p>
      </dsp:txBody>
      <dsp:txXfrm>
        <a:off x="1966965" y="2131436"/>
        <a:ext cx="1909675" cy="2131436"/>
      </dsp:txXfrm>
    </dsp:sp>
    <dsp:sp modelId="{E7E1E700-F40B-4F19-8A05-24C66E71DD70}">
      <dsp:nvSpPr>
        <dsp:cNvPr id="0" name=""/>
        <dsp:cNvSpPr/>
      </dsp:nvSpPr>
      <dsp:spPr>
        <a:xfrm>
          <a:off x="203459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3933930" y="0"/>
          <a:ext cx="1909675" cy="53285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．後台主視覺設計 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最新消息前後台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會員管理後台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、企劃書製作</a:t>
          </a:r>
          <a:endParaRPr lang="zh-TW" altLang="en-US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33930" y="2131436"/>
        <a:ext cx="1909675" cy="2131436"/>
      </dsp:txXfrm>
    </dsp:sp>
    <dsp:sp modelId="{B3ACD2AF-ACE6-459B-A415-168ADB2F0580}">
      <dsp:nvSpPr>
        <dsp:cNvPr id="0" name=""/>
        <dsp:cNvSpPr/>
      </dsp:nvSpPr>
      <dsp:spPr>
        <a:xfrm>
          <a:off x="400155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5889055" y="0"/>
          <a:ext cx="1909675" cy="5328591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endParaRPr lang="en-US" altLang="zh-TW" sz="14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會員登入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會員註冊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毛孩知識前後台</a:t>
          </a:r>
          <a:endParaRPr lang="zh-TW" altLang="en-US" sz="1400" b="1" u="none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89055" y="2131436"/>
        <a:ext cx="1909675" cy="2131436"/>
      </dsp:txXfrm>
    </dsp:sp>
    <dsp:sp modelId="{7BF3B2C7-160E-485E-936B-C042E3C5209D}">
      <dsp:nvSpPr>
        <dsp:cNvPr id="0" name=""/>
        <dsp:cNvSpPr/>
      </dsp:nvSpPr>
      <dsp:spPr>
        <a:xfrm>
          <a:off x="5968522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7867861" y="0"/>
          <a:ext cx="1909675" cy="532859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．資料庫規劃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．後端開發：</a:t>
          </a:r>
          <a:br>
            <a:rPr lang="en-US" altLang="zh-TW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毛孩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</a:t>
          </a: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</a:t>
          </a: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</a:t>
          </a:r>
          <a:br>
            <a:rPr lang="en-US" altLang="zh-TW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1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400" b="1" i="0" u="none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送養審核</a:t>
          </a:r>
          <a:r>
            <a:rPr lang="zh-TW" altLang="en-US" sz="1400" b="1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867861" y="2131436"/>
        <a:ext cx="1909675" cy="2131436"/>
      </dsp:txXfrm>
    </dsp:sp>
    <dsp:sp modelId="{31D11C09-0732-42E6-A7DC-B61E9999E4F2}">
      <dsp:nvSpPr>
        <dsp:cNvPr id="0" name=""/>
        <dsp:cNvSpPr/>
      </dsp:nvSpPr>
      <dsp:spPr>
        <a:xfrm>
          <a:off x="7935487" y="319715"/>
          <a:ext cx="1774421" cy="1774421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782202" y="5015507"/>
          <a:ext cx="8995333" cy="50547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79B55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159" y="0"/>
          <a:ext cx="1922066" cy="623248"/>
        </a:xfrm>
        <a:prstGeom prst="chevron">
          <a:avLst/>
        </a:prstGeom>
        <a:solidFill>
          <a:srgbClr val="F57A2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313783" y="0"/>
        <a:ext cx="1298818" cy="623248"/>
      </dsp:txXfrm>
    </dsp:sp>
    <dsp:sp modelId="{6DE1766D-B2E8-45E4-AC51-0C42202111C8}">
      <dsp:nvSpPr>
        <dsp:cNvPr id="0" name=""/>
        <dsp:cNvSpPr/>
      </dsp:nvSpPr>
      <dsp:spPr>
        <a:xfrm>
          <a:off x="1761836" y="0"/>
          <a:ext cx="1922066" cy="62324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400" b="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073460" y="0"/>
        <a:ext cx="1298818" cy="623248"/>
      </dsp:txXfrm>
    </dsp:sp>
    <dsp:sp modelId="{5CC93538-CBB6-4DD9-A31E-95706036E3EB}">
      <dsp:nvSpPr>
        <dsp:cNvPr id="0" name=""/>
        <dsp:cNvSpPr/>
      </dsp:nvSpPr>
      <dsp:spPr>
        <a:xfrm>
          <a:off x="3461879" y="0"/>
          <a:ext cx="1922066" cy="62324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3503" y="0"/>
        <a:ext cx="1298818" cy="623248"/>
      </dsp:txXfrm>
    </dsp:sp>
    <dsp:sp modelId="{BF5377ED-8C14-4C0A-8D6F-DD9153684ADA}">
      <dsp:nvSpPr>
        <dsp:cNvPr id="0" name=""/>
        <dsp:cNvSpPr/>
      </dsp:nvSpPr>
      <dsp:spPr>
        <a:xfrm>
          <a:off x="5191739" y="0"/>
          <a:ext cx="1922066" cy="623248"/>
        </a:xfrm>
        <a:prstGeom prst="chevron">
          <a:avLst/>
        </a:prstGeom>
        <a:solidFill>
          <a:srgbClr val="68A2D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5503363" y="0"/>
        <a:ext cx="1298818" cy="623248"/>
      </dsp:txXfrm>
    </dsp:sp>
    <dsp:sp modelId="{3F4DBCF6-584B-4FB6-801A-971BC4A5B61B}">
      <dsp:nvSpPr>
        <dsp:cNvPr id="0" name=""/>
        <dsp:cNvSpPr/>
      </dsp:nvSpPr>
      <dsp:spPr>
        <a:xfrm>
          <a:off x="6921599" y="0"/>
          <a:ext cx="1922066" cy="623248"/>
        </a:xfrm>
        <a:prstGeom prst="chevron">
          <a:avLst/>
        </a:prstGeom>
        <a:solidFill>
          <a:srgbClr val="6363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7233223" y="0"/>
        <a:ext cx="1298818" cy="62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2021/10/5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3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" y="18828"/>
            <a:ext cx="9906000" cy="6839172"/>
          </a:xfrm>
          <a:prstGeom prst="rect">
            <a:avLst/>
          </a:prstGeom>
        </p:spPr>
      </p:pic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9859" y="6395542"/>
            <a:ext cx="2228850" cy="365125"/>
          </a:xfrm>
        </p:spPr>
        <p:txBody>
          <a:bodyPr/>
          <a:lstStyle>
            <a:lvl1pPr>
              <a:defRPr sz="9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" y="614723"/>
            <a:ext cx="721017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55" y="252967"/>
            <a:ext cx="1323049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5" y="614719"/>
            <a:ext cx="1586834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88" y="6286026"/>
            <a:ext cx="101932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8358974" y="408488"/>
            <a:ext cx="1413094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4251" y="3232476"/>
            <a:ext cx="735523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2506" y="4255167"/>
            <a:ext cx="905258" cy="56910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-103718" y="5043167"/>
            <a:ext cx="1682499" cy="140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30297" y="2340540"/>
            <a:ext cx="735523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033119" y="2103256"/>
            <a:ext cx="905258" cy="56910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075502" y="2743048"/>
            <a:ext cx="905258" cy="56910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162885" y="3345687"/>
            <a:ext cx="905258" cy="5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9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</p:spTree>
    <p:extLst>
      <p:ext uri="{BB962C8B-B14F-4D97-AF65-F5344CB8AC3E}">
        <p14:creationId xmlns:p14="http://schemas.microsoft.com/office/powerpoint/2010/main" val="14577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2405F0-9D43-4A00-BBB9-A3095770A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4EF876-FB88-40ED-A33A-BA39A554F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D76294-D45F-452C-8544-0CCA5F202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39065" y="119874"/>
            <a:ext cx="7468536" cy="71683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關於我們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E7510D-B920-440C-A58B-ABB510F25B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9495" flipH="1">
            <a:off x="8177567" y="175013"/>
            <a:ext cx="1739192" cy="152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7BD64-B7B5-4FD7-8A41-E1450E1435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1CAFF3-095A-49D8-83BC-0FE7009C09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AF277D-2005-414E-8FFD-75C2689BBB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68305B-BCE8-4D33-A19F-05B1379C82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404B85-D647-48D9-AA21-31416E6D576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9111737" y="2037590"/>
            <a:ext cx="905258" cy="7004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B4F505-EE73-4561-BB33-414C0268FC3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9163900" y="2677382"/>
            <a:ext cx="905258" cy="70043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995DD95-9654-4B79-BF62-57BA94F2340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9271448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93" r:id="rId15"/>
    <p:sldLayoutId id="2147483694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70C03C9-5E3B-4B40-8ED9-903C2CA828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6616" y="-1717780"/>
            <a:ext cx="6840759" cy="1000911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DBB71D-B77A-433C-9A39-35662842A2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3.wdp"/><Relationship Id="rId7" Type="http://schemas.openxmlformats.org/officeDocument/2006/relationships/image" Target="../media/image65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8.png"/><Relationship Id="rId5" Type="http://schemas.openxmlformats.org/officeDocument/2006/relationships/image" Target="../media/image44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microsoft.com/office/2007/relationships/hdphoto" Target="../media/hdphoto3.wdp"/><Relationship Id="rId7" Type="http://schemas.openxmlformats.org/officeDocument/2006/relationships/image" Target="../media/image65.jpeg"/><Relationship Id="rId12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68.png"/><Relationship Id="rId5" Type="http://schemas.openxmlformats.org/officeDocument/2006/relationships/image" Target="../media/image44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jpe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2.xml"/><Relationship Id="rId5" Type="http://schemas.openxmlformats.org/officeDocument/2006/relationships/image" Target="../media/image30.png"/><Relationship Id="rId10" Type="http://schemas.microsoft.com/office/2007/relationships/diagramDrawing" Target="../diagrams/drawing2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5" Type="http://schemas.openxmlformats.org/officeDocument/2006/relationships/image" Target="../media/image33.png"/><Relationship Id="rId10" Type="http://schemas.microsoft.com/office/2007/relationships/diagramDrawing" Target="../diagrams/drawing3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4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image" Target="../media/image41.png"/><Relationship Id="rId15" Type="http://schemas.openxmlformats.org/officeDocument/2006/relationships/image" Target="../media/image49.png"/><Relationship Id="rId10" Type="http://schemas.microsoft.com/office/2007/relationships/hdphoto" Target="../media/hdphoto2.wdp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B8E9C1A-319E-4F61-AE1C-F731CEB41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1193" y="-1642358"/>
            <a:ext cx="6991603" cy="100091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256625" y="1124438"/>
            <a:ext cx="6974636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3263">
            <a:off x="4206419" y="1200426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77" y="2230396"/>
            <a:ext cx="5029435" cy="33429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4376936" y="1027444"/>
            <a:ext cx="48685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33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4663872" y="1687256"/>
            <a:ext cx="33484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別：第八組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員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：（依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發表順序）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卓純安、林洋藤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李旻育、曾俊諭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陳玫均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（依授課</a:t>
            </a: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順序）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王偉璁、陳政德</a:t>
            </a:r>
            <a:b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許雅婷、陳思方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何柏杰、趙令文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錢達智</a:t>
            </a: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　　期：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110/10/14</a:t>
            </a:r>
            <a:endParaRPr lang="zh-TW" altLang="en-US" sz="21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C567F7-A6EB-4105-8B18-5E6EBDC0EEF3}"/>
              </a:ext>
            </a:extLst>
          </p:cNvPr>
          <p:cNvSpPr txBox="1"/>
          <p:nvPr/>
        </p:nvSpPr>
        <p:spPr>
          <a:xfrm>
            <a:off x="3474000" y="6192000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140F71"/>
                </a:solidFill>
              </a:rPr>
              <a:t>資訊工業策進會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7FC958A-B43F-4294-8682-1C1FBECABCA6}"/>
              </a:ext>
            </a:extLst>
          </p:cNvPr>
          <p:cNvSpPr txBox="1"/>
          <p:nvPr/>
        </p:nvSpPr>
        <p:spPr>
          <a:xfrm>
            <a:off x="4626000" y="6207115"/>
            <a:ext cx="2580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000" b="1" dirty="0">
                <a:solidFill>
                  <a:srgbClr val="140F71"/>
                </a:solidFill>
              </a:rPr>
              <a:t>Institute for Information Industry</a:t>
            </a:r>
            <a:endParaRPr lang="zh-TW" altLang="en-US" sz="1000" b="1" dirty="0" err="1">
              <a:solidFill>
                <a:srgbClr val="140F7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52ACE86-3375-4BC0-83A0-E59515916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t="39947" r="78084" b="39893"/>
          <a:stretch/>
        </p:blipFill>
        <p:spPr bwMode="auto">
          <a:xfrm>
            <a:off x="3258000" y="6210000"/>
            <a:ext cx="254840" cy="24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1410740" y="908720"/>
            <a:ext cx="5148943" cy="532859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1874788" y="3105183"/>
            <a:ext cx="434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783" lvl="1" indent="-342892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00060" lvl="1" indent="-257168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6879393" y="2955560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6879393" y="4004981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37" y="3350621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85" y="364260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19" y="3888758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04" y="469753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4" y="5026667"/>
            <a:ext cx="311624" cy="3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6879393" y="348197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6879393" y="2484512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6879392" y="452798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1874788" y="2175247"/>
            <a:ext cx="387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4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1D1771-FB59-4547-9BFF-50CD651C1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解決方案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463A271-53BE-422A-90E4-74AC50533DEA}"/>
              </a:ext>
            </a:extLst>
          </p:cNvPr>
          <p:cNvCxnSpPr>
            <a:stCxn id="37" idx="2"/>
            <a:endCxn id="50" idx="0"/>
          </p:cNvCxnSpPr>
          <p:nvPr/>
        </p:nvCxnSpPr>
        <p:spPr>
          <a:xfrm>
            <a:off x="1312550" y="3590867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83C31926-9A51-4117-BA75-F88B8B5448BC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2772931" y="3532491"/>
            <a:ext cx="2" cy="14067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1D8C79A-7418-4BD3-A513-88F33CBA0BC2}"/>
              </a:ext>
            </a:extLst>
          </p:cNvPr>
          <p:cNvCxnSpPr/>
          <p:nvPr/>
        </p:nvCxnSpPr>
        <p:spPr>
          <a:xfrm>
            <a:off x="5731408" y="3570075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29F1F547-E4E6-4210-AA17-2464E51CCEB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8661601" y="3562022"/>
            <a:ext cx="424" cy="138069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4DC873E8-853A-43CD-BC93-1CADFEAAAD15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7191511" y="3558054"/>
            <a:ext cx="281" cy="17992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A428FE-BFE1-40E8-B5C6-1D44AEAB4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網站架構介紹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991A533-7C58-475C-AD13-3560F32DF59C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4E904917-6DCD-4783-A10A-D579AE7007A1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36952398-1CB6-4E9B-B02B-3CBBCE173A5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474E197-97B6-4E20-9704-480D8A6456C3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1CEEDB4C-9CCA-406A-8EFE-61F177EAB936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6E43BF1D-BFCF-4C99-B5C3-C1256058C9F8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3B7DE8EB-2DD7-4097-9D1A-A932568E56E9}"/>
              </a:ext>
            </a:extLst>
          </p:cNvPr>
          <p:cNvSpPr/>
          <p:nvPr/>
        </p:nvSpPr>
        <p:spPr>
          <a:xfrm>
            <a:off x="3696511" y="3687656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69565FF6-0205-41F3-84C4-5CBF089AEFC8}"/>
              </a:ext>
            </a:extLst>
          </p:cNvPr>
          <p:cNvCxnSpPr>
            <a:cxnSpLocks/>
            <a:stCxn id="39" idx="0"/>
            <a:endCxn id="70" idx="0"/>
          </p:cNvCxnSpPr>
          <p:nvPr/>
        </p:nvCxnSpPr>
        <p:spPr>
          <a:xfrm>
            <a:off x="4252169" y="3286068"/>
            <a:ext cx="579" cy="4015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460516" y="2869687"/>
            <a:ext cx="8949002" cy="2941340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543572" y="3004396"/>
            <a:ext cx="7393770" cy="270737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EDEF6B87-C9BD-4F8B-B3C3-0526C37260C4}"/>
              </a:ext>
            </a:extLst>
          </p:cNvPr>
          <p:cNvCxnSpPr>
            <a:cxnSpLocks/>
          </p:cNvCxnSpPr>
          <p:nvPr/>
        </p:nvCxnSpPr>
        <p:spPr>
          <a:xfrm>
            <a:off x="7191511" y="3558054"/>
            <a:ext cx="281" cy="17992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5011207" y="3100446"/>
            <a:ext cx="1432898" cy="1424196"/>
          </a:xfrm>
          <a:prstGeom prst="roundRect">
            <a:avLst>
              <a:gd name="adj" fmla="val 8329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588294" y="3083906"/>
            <a:ext cx="2914775" cy="2273412"/>
          </a:xfrm>
          <a:prstGeom prst="roundRect">
            <a:avLst>
              <a:gd name="adj" fmla="val 9876"/>
            </a:avLst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D12EC11-8DEC-4877-9AFE-5BAFBC2961E5}"/>
              </a:ext>
            </a:extLst>
          </p:cNvPr>
          <p:cNvCxnSpPr/>
          <p:nvPr/>
        </p:nvCxnSpPr>
        <p:spPr>
          <a:xfrm>
            <a:off x="1312549" y="3590865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448BBF9-2067-431A-B06E-F26252E3CF4D}"/>
              </a:ext>
            </a:extLst>
          </p:cNvPr>
          <p:cNvCxnSpPr>
            <a:cxnSpLocks/>
          </p:cNvCxnSpPr>
          <p:nvPr/>
        </p:nvCxnSpPr>
        <p:spPr>
          <a:xfrm>
            <a:off x="2772930" y="3532489"/>
            <a:ext cx="2" cy="14067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4A2B664-300F-4BB8-A4FA-803669671F05}"/>
              </a:ext>
            </a:extLst>
          </p:cNvPr>
          <p:cNvCxnSpPr/>
          <p:nvPr/>
        </p:nvCxnSpPr>
        <p:spPr>
          <a:xfrm>
            <a:off x="5731407" y="3570073"/>
            <a:ext cx="1" cy="5399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FD6BE65-495A-41E4-8700-8B7C42D6A8E3}"/>
              </a:ext>
            </a:extLst>
          </p:cNvPr>
          <p:cNvCxnSpPr>
            <a:cxnSpLocks/>
          </p:cNvCxnSpPr>
          <p:nvPr/>
        </p:nvCxnSpPr>
        <p:spPr>
          <a:xfrm flipH="1">
            <a:off x="8661600" y="3562020"/>
            <a:ext cx="424" cy="138069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759465D-80A1-40AC-92DA-B9CD4EA48799}"/>
              </a:ext>
            </a:extLst>
          </p:cNvPr>
          <p:cNvCxnSpPr>
            <a:cxnSpLocks/>
          </p:cNvCxnSpPr>
          <p:nvPr/>
        </p:nvCxnSpPr>
        <p:spPr>
          <a:xfrm>
            <a:off x="7191789" y="3523234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191790" y="35232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347358" y="2260089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61171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08152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5021149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6490960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796076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2772186" y="1105253"/>
            <a:ext cx="721179" cy="3640451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507092" y="1840157"/>
            <a:ext cx="721179" cy="21706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4241997" y="2575063"/>
            <a:ext cx="721179" cy="7008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4976901" y="2540986"/>
            <a:ext cx="721179" cy="76898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5711807" y="1806081"/>
            <a:ext cx="721179" cy="2238790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6446712" y="1071178"/>
            <a:ext cx="721179" cy="370859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756314" y="3716223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756314" y="413082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6635555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6635555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6635555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6635555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6635555" y="535731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8105364" y="3698898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8105364" y="411350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8105364" y="4528109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8105364" y="4942714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312549" y="3590865"/>
            <a:ext cx="0" cy="53996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661599" y="3573541"/>
            <a:ext cx="0" cy="136917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6268136" y="692696"/>
            <a:ext cx="794657" cy="794657"/>
          </a:xfrm>
          <a:prstGeom prst="ellipse">
            <a:avLst/>
          </a:prstGeom>
          <a:solidFill>
            <a:srgbClr val="7FB75D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62" y="789731"/>
            <a:ext cx="540000" cy="54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7391551" y="700799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8442476" y="710121"/>
            <a:ext cx="794657" cy="79465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02" y="837551"/>
            <a:ext cx="540000" cy="54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6142837" y="1485031"/>
            <a:ext cx="111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7266252" y="1485030"/>
            <a:ext cx="1045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b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送養者</a:t>
            </a: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8317177" y="1485030"/>
            <a:ext cx="1045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9" name="標題 28">
            <a:extLst>
              <a:ext uri="{FF2B5EF4-FFF2-40B4-BE49-F238E27FC236}">
                <a16:creationId xmlns:a16="http://schemas.microsoft.com/office/drawing/2014/main" id="{D2687CA0-8E36-4347-B284-FDDCA41CE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系統角色與網站權限設定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弦 32">
            <a:extLst>
              <a:ext uri="{FF2B5EF4-FFF2-40B4-BE49-F238E27FC236}">
                <a16:creationId xmlns:a16="http://schemas.microsoft.com/office/drawing/2014/main" id="{15BF3D26-1415-4704-9A39-90EF4ED16ED2}"/>
              </a:ext>
            </a:extLst>
          </p:cNvPr>
          <p:cNvSpPr/>
          <p:nvPr/>
        </p:nvSpPr>
        <p:spPr>
          <a:xfrm>
            <a:off x="10137576" y="478293"/>
            <a:ext cx="799267" cy="799267"/>
          </a:xfrm>
          <a:prstGeom prst="chord">
            <a:avLst>
              <a:gd name="adj1" fmla="val 5440316"/>
              <a:gd name="adj2" fmla="val 1610098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77" y="831521"/>
            <a:ext cx="540000" cy="540000"/>
          </a:xfrm>
          <a:prstGeom prst="rect">
            <a:avLst/>
          </a:prstGeom>
        </p:spPr>
      </p:pic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2DD94055-3009-4ED0-866A-CC708B44AB34}"/>
              </a:ext>
            </a:extLst>
          </p:cNvPr>
          <p:cNvSpPr/>
          <p:nvPr/>
        </p:nvSpPr>
        <p:spPr>
          <a:xfrm>
            <a:off x="2216696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領養列表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704563D4-146A-408E-AA4B-1C26FE3CB14C}"/>
              </a:ext>
            </a:extLst>
          </p:cNvPr>
          <p:cNvSpPr/>
          <p:nvPr/>
        </p:nvSpPr>
        <p:spPr>
          <a:xfrm>
            <a:off x="2216696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76B0498B-3BBC-4A13-BE99-D8CEE743AE09}"/>
              </a:ext>
            </a:extLst>
          </p:cNvPr>
          <p:cNvSpPr/>
          <p:nvPr/>
        </p:nvSpPr>
        <p:spPr>
          <a:xfrm>
            <a:off x="2216696" y="4524642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5C72701C-4307-45C8-8093-047D9329475C}"/>
              </a:ext>
            </a:extLst>
          </p:cNvPr>
          <p:cNvSpPr/>
          <p:nvPr/>
        </p:nvSpPr>
        <p:spPr>
          <a:xfrm>
            <a:off x="2216696" y="493924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0A60E784-F609-404E-A60D-26999E798EA9}"/>
              </a:ext>
            </a:extLst>
          </p:cNvPr>
          <p:cNvSpPr/>
          <p:nvPr/>
        </p:nvSpPr>
        <p:spPr>
          <a:xfrm>
            <a:off x="5169024" y="3695431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知識列表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6B676050-5870-47E9-BFEA-8CE8DA855E4C}"/>
              </a:ext>
            </a:extLst>
          </p:cNvPr>
          <p:cNvSpPr/>
          <p:nvPr/>
        </p:nvSpPr>
        <p:spPr>
          <a:xfrm>
            <a:off x="5169024" y="4110037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詳細資訊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3745133" y="4471915"/>
            <a:ext cx="1130486" cy="633131"/>
          </a:xfrm>
          <a:prstGeom prst="wedgeRoundRectCallout">
            <a:avLst>
              <a:gd name="adj1" fmla="val -96386"/>
              <a:gd name="adj2" fmla="val -8442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2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0B32290-0345-4B18-82C5-D8FC3CF87DCE}"/>
              </a:ext>
            </a:extLst>
          </p:cNvPr>
          <p:cNvCxnSpPr>
            <a:cxnSpLocks/>
          </p:cNvCxnSpPr>
          <p:nvPr/>
        </p:nvCxnSpPr>
        <p:spPr>
          <a:xfrm>
            <a:off x="7344190" y="3675636"/>
            <a:ext cx="0" cy="183408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7C46A726-A154-40FB-8ACC-45BC0CDA784C}"/>
              </a:ext>
            </a:extLst>
          </p:cNvPr>
          <p:cNvSpPr/>
          <p:nvPr/>
        </p:nvSpPr>
        <p:spPr>
          <a:xfrm>
            <a:off x="3696511" y="3687656"/>
            <a:ext cx="11124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A1E29B9-DF8E-4102-9A6D-0304D1D5C4EE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4252169" y="3286068"/>
            <a:ext cx="579" cy="4015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3551338" y="3286068"/>
            <a:ext cx="1401662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7617732" y="4869160"/>
            <a:ext cx="2089135" cy="1430556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E59D1E1D-3129-4832-80A7-959B21ACDA55}"/>
              </a:ext>
            </a:extLst>
          </p:cNvPr>
          <p:cNvGrpSpPr/>
          <p:nvPr/>
        </p:nvGrpSpPr>
        <p:grpSpPr>
          <a:xfrm>
            <a:off x="5530687" y="1628800"/>
            <a:ext cx="1300458" cy="1293566"/>
            <a:chOff x="5043685" y="2062975"/>
            <a:chExt cx="1300458" cy="1293566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199576" y="2062975"/>
              <a:ext cx="988676" cy="988675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993" y="2183704"/>
              <a:ext cx="671843" cy="671842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043685" y="3048764"/>
              <a:ext cx="13004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532945" y="1638880"/>
            <a:ext cx="1477974" cy="1283485"/>
            <a:chOff x="555462" y="1212404"/>
            <a:chExt cx="1583913" cy="1375485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076195" y="1650480"/>
            <a:ext cx="1300458" cy="1271886"/>
            <a:chOff x="2912507" y="1216794"/>
            <a:chExt cx="1393673" cy="1363052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4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8"/>
              <a:ext cx="139367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488504" y="3307922"/>
            <a:ext cx="1477974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120190" y="2996952"/>
            <a:ext cx="1184738" cy="100115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>
            <a:off x="2504347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>
            <a:off x="4956300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>
            <a:off x="7401653" y="1495994"/>
            <a:ext cx="1" cy="466931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5734712" y="3307922"/>
            <a:ext cx="3395032" cy="3792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933868" y="3497530"/>
            <a:ext cx="1186322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304928" y="3497530"/>
            <a:ext cx="1429784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2314540" y="2600090"/>
            <a:ext cx="310969" cy="2485068"/>
          </a:xfrm>
          <a:prstGeom prst="bentConnector3">
            <a:avLst>
              <a:gd name="adj1" fmla="val -7351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7704154" y="5155962"/>
            <a:ext cx="1916290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7704155" y="5651239"/>
            <a:ext cx="1916289" cy="379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4280973" y="3536788"/>
            <a:ext cx="815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2252351" y="4277298"/>
            <a:ext cx="1477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12B3A4-3E46-4F10-915A-8AECCA8B9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刊登送養流程介紹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E1C8DC0-9D8D-482C-B6F2-521CF4372594}"/>
              </a:ext>
            </a:extLst>
          </p:cNvPr>
          <p:cNvGrpSpPr/>
          <p:nvPr/>
        </p:nvGrpSpPr>
        <p:grpSpPr>
          <a:xfrm>
            <a:off x="7896420" y="1681026"/>
            <a:ext cx="1477974" cy="1283485"/>
            <a:chOff x="555462" y="1212404"/>
            <a:chExt cx="1583913" cy="137548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8C26F8C-288E-4A5C-8C53-6959C7333CF4}"/>
                </a:ext>
              </a:extLst>
            </p:cNvPr>
            <p:cNvSpPr/>
            <p:nvPr/>
          </p:nvSpPr>
          <p:spPr>
            <a:xfrm>
              <a:off x="81764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848F0B3-A99C-4A6C-B6D8-C45A20F8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19" y="1386703"/>
              <a:ext cx="720000" cy="720000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10A51926-D40F-4593-9504-40D7354FC8E3}"/>
                </a:ext>
              </a:extLst>
            </p:cNvPr>
            <p:cNvSpPr txBox="1"/>
            <p:nvPr/>
          </p:nvSpPr>
          <p:spPr>
            <a:xfrm>
              <a:off x="555462" y="2258051"/>
              <a:ext cx="1583913" cy="329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sz="1400" b="1" dirty="0">
                  <a:solidFill>
                    <a:schemeClr val="bg2">
                      <a:lumMod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88D9EAA0-3329-4A1C-8093-5EC06525A75D}"/>
              </a:ext>
            </a:extLst>
          </p:cNvPr>
          <p:cNvCxnSpPr>
            <a:cxnSpLocks/>
            <a:stCxn id="36" idx="3"/>
            <a:endCxn id="64" idx="0"/>
          </p:cNvCxnSpPr>
          <p:nvPr/>
        </p:nvCxnSpPr>
        <p:spPr>
          <a:xfrm flipH="1">
            <a:off x="8662300" y="3497531"/>
            <a:ext cx="467444" cy="1371629"/>
          </a:xfrm>
          <a:prstGeom prst="bentConnector4">
            <a:avLst>
              <a:gd name="adj1" fmla="val -48904"/>
              <a:gd name="adj2" fmla="val 56912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2A8A240-D8AD-4C8C-A884-8473D032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55520" y="283908"/>
            <a:ext cx="6856601" cy="59766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ACBD86-6D44-4392-BAA4-59A003221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" y="478384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F4E9642-15AA-4684-BAAD-7B9DE04161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23" y="265936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1BDC8EA-E8A3-489D-BDFD-998024826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5" y="62071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8" name="文字方塊 5"/>
          <p:cNvSpPr txBox="1"/>
          <p:nvPr/>
        </p:nvSpPr>
        <p:spPr>
          <a:xfrm>
            <a:off x="1003345" y="1046977"/>
            <a:ext cx="848736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46" y="2151358"/>
            <a:ext cx="4472123" cy="335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0" name="網站命名為「浪浪有窩」，…"/>
          <p:cNvSpPr txBox="1"/>
          <p:nvPr/>
        </p:nvSpPr>
        <p:spPr>
          <a:xfrm>
            <a:off x="5178253" y="2162030"/>
            <a:ext cx="3916455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浪浪有窩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「讓浪有窩」，</a:t>
            </a:r>
            <a:br>
              <a:rPr lang="en-US" altLang="zh-TW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</a:rPr>
              <a:t>來守護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。</a:t>
            </a:r>
            <a:endParaRPr lang="en-US" altLang="zh-TW"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5178254" y="184482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5178254" y="3606251"/>
            <a:ext cx="4023218" cy="38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以「圓」的形狀呈現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窩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的感覺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。</a:t>
            </a:r>
            <a:endParaRPr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5178254" y="3284984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5178254" y="439900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5178254" y="4703802"/>
            <a:ext cx="3977369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希望創立這個平台能夠讓街頭上的</a:t>
            </a:r>
            <a:br>
              <a:rPr lang="en-US" altLang="zh-TW" sz="1875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每隻浪浪</a:t>
            </a:r>
            <a:r>
              <a:rPr lang="zh-TW" altLang="en-US" sz="1875" b="1" dirty="0">
                <a:solidFill>
                  <a:schemeClr val="bg2">
                    <a:lumMod val="10000"/>
                  </a:schemeClr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sz="187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1F959D-4A28-4AE7-93D5-83960DE85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設計理念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F39651E-A51E-486B-8119-99045457C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 descr="太陽">
            <a:extLst>
              <a:ext uri="{FF2B5EF4-FFF2-40B4-BE49-F238E27FC236}">
                <a16:creationId xmlns:a16="http://schemas.microsoft.com/office/drawing/2014/main" id="{BE488F34-B8D8-45DE-9F69-D5D5FCA4C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08266">
            <a:off x="7171853" y="4819999"/>
            <a:ext cx="1151049" cy="1151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F79B32D-7B62-40B3-A515-8071DA505023}"/>
              </a:ext>
            </a:extLst>
          </p:cNvPr>
          <p:cNvSpPr/>
          <p:nvPr/>
        </p:nvSpPr>
        <p:spPr>
          <a:xfrm>
            <a:off x="2416769" y="1540764"/>
            <a:ext cx="5560567" cy="2707379"/>
          </a:xfrm>
          <a:prstGeom prst="roundRect">
            <a:avLst>
              <a:gd name="adj" fmla="val 9702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82" name="文字方塊 5"/>
          <p:cNvSpPr txBox="1"/>
          <p:nvPr/>
        </p:nvSpPr>
        <p:spPr>
          <a:xfrm>
            <a:off x="1003347" y="1046977"/>
            <a:ext cx="84873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endParaRPr sz="3600" dirty="0"/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928127" y="4415261"/>
            <a:ext cx="4637806" cy="1535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天空藍」為主要色系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，象徵天空</a:t>
            </a: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純淨白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象徵白雲</a:t>
            </a: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defTabSz="266693">
              <a:buFont typeface="Arial" panose="020B0604020202020204" pitchFamily="34" charset="0"/>
              <a:buChar char="•"/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「</a:t>
            </a: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霧黃色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」</a:t>
            </a:r>
            <a:r>
              <a:rPr lang="zh-TW" altLang="en-US" sz="1875" dirty="0">
                <a:solidFill>
                  <a:schemeClr val="bg2">
                    <a:lumMod val="10000"/>
                  </a:schemeClr>
                </a:solidFill>
              </a:rPr>
              <a:t>象徵暖陽</a:t>
            </a:r>
            <a:endParaRPr lang="en-US" altLang="zh-TW" sz="1875" dirty="0">
              <a:solidFill>
                <a:schemeClr val="bg2">
                  <a:lumMod val="1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en-US" sz="1875" dirty="0">
              <a:solidFill>
                <a:schemeClr val="bg2">
                  <a:lumMod val="10000"/>
                </a:schemeClr>
              </a:solidFill>
            </a:endParaRPr>
          </a:p>
          <a:p>
            <a:pPr algn="ctr" defTabSz="266693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sz="1875" dirty="0" err="1">
                <a:solidFill>
                  <a:schemeClr val="bg2">
                    <a:lumMod val="10000"/>
                  </a:schemeClr>
                </a:solidFill>
              </a:rPr>
              <a:t>使整體營造出晴空萬里夏日午後的好天氣</a:t>
            </a:r>
            <a:r>
              <a:rPr sz="1875" dirty="0">
                <a:solidFill>
                  <a:schemeClr val="bg2">
                    <a:lumMod val="10000"/>
                  </a:schemeClr>
                </a:solidFill>
              </a:rPr>
              <a:t>！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82D830F-3D09-4824-A293-3C5838820C7E}"/>
              </a:ext>
            </a:extLst>
          </p:cNvPr>
          <p:cNvGrpSpPr/>
          <p:nvPr/>
        </p:nvGrpSpPr>
        <p:grpSpPr>
          <a:xfrm>
            <a:off x="3448267" y="2295240"/>
            <a:ext cx="3597527" cy="1434612"/>
            <a:chOff x="3482655" y="2248768"/>
            <a:chExt cx="3597527" cy="14346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58E7641-24E1-4CBD-992F-2C224AFA7C77}"/>
                </a:ext>
              </a:extLst>
            </p:cNvPr>
            <p:cNvGrpSpPr/>
            <p:nvPr/>
          </p:nvGrpSpPr>
          <p:grpSpPr>
            <a:xfrm>
              <a:off x="3482655" y="2248768"/>
              <a:ext cx="935336" cy="1434612"/>
              <a:chOff x="3482655" y="2248768"/>
              <a:chExt cx="935336" cy="1434612"/>
            </a:xfrm>
          </p:grpSpPr>
          <p:sp>
            <p:nvSpPr>
              <p:cNvPr id="585" name="形狀"/>
              <p:cNvSpPr/>
              <p:nvPr/>
            </p:nvSpPr>
            <p:spPr>
              <a:xfrm>
                <a:off x="3482655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DCE9F3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6" name="#DCE9F3"/>
              <p:cNvSpPr txBox="1"/>
              <p:nvPr/>
            </p:nvSpPr>
            <p:spPr>
              <a:xfrm>
                <a:off x="3535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#DCE9F3</a:t>
                </a:r>
              </a:p>
            </p:txBody>
          </p:sp>
          <p:sp>
            <p:nvSpPr>
              <p:cNvPr id="587" name="天藍色"/>
              <p:cNvSpPr txBox="1"/>
              <p:nvPr/>
            </p:nvSpPr>
            <p:spPr>
              <a:xfrm>
                <a:off x="3656013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lang="zh-TW" altLang="en-US" sz="13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天空藍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F168A0A2-DBE5-4778-975D-0A541248CDF3}"/>
                </a:ext>
              </a:extLst>
            </p:cNvPr>
            <p:cNvGrpSpPr/>
            <p:nvPr/>
          </p:nvGrpSpPr>
          <p:grpSpPr>
            <a:xfrm>
              <a:off x="4809624" y="2248768"/>
              <a:ext cx="935336" cy="1434612"/>
              <a:chOff x="4809624" y="2248768"/>
              <a:chExt cx="935336" cy="1434612"/>
            </a:xfrm>
          </p:grpSpPr>
          <p:sp>
            <p:nvSpPr>
              <p:cNvPr id="588" name="形狀"/>
              <p:cNvSpPr/>
              <p:nvPr/>
            </p:nvSpPr>
            <p:spPr>
              <a:xfrm>
                <a:off x="4809624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89" name="#FFFFFF"/>
              <p:cNvSpPr txBox="1"/>
              <p:nvPr/>
            </p:nvSpPr>
            <p:spPr>
              <a:xfrm>
                <a:off x="4877184" y="3155351"/>
                <a:ext cx="737700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#FFFFFF</a:t>
                </a:r>
              </a:p>
            </p:txBody>
          </p:sp>
          <p:sp>
            <p:nvSpPr>
              <p:cNvPr id="590" name="純淨白"/>
              <p:cNvSpPr txBox="1"/>
              <p:nvPr/>
            </p:nvSpPr>
            <p:spPr>
              <a:xfrm>
                <a:off x="4982982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純淨白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F77723C-F73D-4666-BDB6-753F2113CF12}"/>
                </a:ext>
              </a:extLst>
            </p:cNvPr>
            <p:cNvGrpSpPr/>
            <p:nvPr/>
          </p:nvGrpSpPr>
          <p:grpSpPr>
            <a:xfrm>
              <a:off x="6144846" y="2248768"/>
              <a:ext cx="935336" cy="1434612"/>
              <a:chOff x="6144846" y="2248768"/>
              <a:chExt cx="935336" cy="1434612"/>
            </a:xfrm>
          </p:grpSpPr>
          <p:sp>
            <p:nvSpPr>
              <p:cNvPr id="591" name="形狀"/>
              <p:cNvSpPr/>
              <p:nvPr/>
            </p:nvSpPr>
            <p:spPr>
              <a:xfrm>
                <a:off x="6144846" y="2248768"/>
                <a:ext cx="935336" cy="857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" y="0"/>
                    </a:moveTo>
                    <a:lnTo>
                      <a:pt x="21600" y="99"/>
                    </a:lnTo>
                    <a:lnTo>
                      <a:pt x="21380" y="21600"/>
                    </a:lnTo>
                    <a:lnTo>
                      <a:pt x="0" y="2160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8E4AC"/>
              </a:solidFill>
              <a:ln w="12700">
                <a:miter lim="400000"/>
              </a:ln>
              <a:effectLst>
                <a:outerShdw blurRad="63500" dist="25400" dir="5400000" rotWithShape="0">
                  <a:srgbClr val="000000">
                    <a:alpha val="2645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/>
              </a:p>
            </p:txBody>
          </p:sp>
          <p:sp>
            <p:nvSpPr>
              <p:cNvPr id="592" name="#F8E4AC"/>
              <p:cNvSpPr txBox="1"/>
              <p:nvPr/>
            </p:nvSpPr>
            <p:spPr>
              <a:xfrm>
                <a:off x="6202788" y="3155351"/>
                <a:ext cx="82907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/>
              <a:p>
                <a:r>
                  <a:rPr sz="13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#F8E4AC</a:t>
                </a:r>
              </a:p>
            </p:txBody>
          </p:sp>
          <p:sp>
            <p:nvSpPr>
              <p:cNvPr id="593" name="霧黃色"/>
              <p:cNvSpPr txBox="1"/>
              <p:nvPr/>
            </p:nvSpPr>
            <p:spPr>
              <a:xfrm>
                <a:off x="6318204" y="3383298"/>
                <a:ext cx="588621" cy="30008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rIns="34289">
                <a:spAutoFit/>
              </a:bodyPr>
              <a:lstStyle>
                <a:lvl1pPr>
                  <a:defRPr b="1"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rPr sz="135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霧黃色</a:t>
                </a:r>
                <a:endParaRPr sz="13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09AC1A-2B1B-45AC-B8A6-8CAFB6C00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設計理念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形狀">
            <a:extLst>
              <a:ext uri="{FF2B5EF4-FFF2-40B4-BE49-F238E27FC236}">
                <a16:creationId xmlns:a16="http://schemas.microsoft.com/office/drawing/2014/main" id="{8543CC7F-20AC-4923-A5B3-CE219E59C0DF}"/>
              </a:ext>
            </a:extLst>
          </p:cNvPr>
          <p:cNvSpPr/>
          <p:nvPr/>
        </p:nvSpPr>
        <p:spPr>
          <a:xfrm>
            <a:off x="10281592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CE9F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#DCE9F3">
            <a:extLst>
              <a:ext uri="{FF2B5EF4-FFF2-40B4-BE49-F238E27FC236}">
                <a16:creationId xmlns:a16="http://schemas.microsoft.com/office/drawing/2014/main" id="{BDA6EBFD-5F0B-4277-9B62-70CA0FAD9C2A}"/>
              </a:ext>
            </a:extLst>
          </p:cNvPr>
          <p:cNvSpPr txBox="1"/>
          <p:nvPr/>
        </p:nvSpPr>
        <p:spPr>
          <a:xfrm>
            <a:off x="10334725" y="2060848"/>
            <a:ext cx="82907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#DCE9F3</a:t>
            </a:r>
          </a:p>
        </p:txBody>
      </p:sp>
      <p:sp>
        <p:nvSpPr>
          <p:cNvPr id="32" name="天藍色">
            <a:extLst>
              <a:ext uri="{FF2B5EF4-FFF2-40B4-BE49-F238E27FC236}">
                <a16:creationId xmlns:a16="http://schemas.microsoft.com/office/drawing/2014/main" id="{BA91B94A-BD9E-4F33-8925-4C96C2261130}"/>
              </a:ext>
            </a:extLst>
          </p:cNvPr>
          <p:cNvSpPr txBox="1"/>
          <p:nvPr/>
        </p:nvSpPr>
        <p:spPr>
          <a:xfrm>
            <a:off x="10454950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zh-TW" altLang="en-US" sz="1350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天空藍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7" name="形狀">
            <a:extLst>
              <a:ext uri="{FF2B5EF4-FFF2-40B4-BE49-F238E27FC236}">
                <a16:creationId xmlns:a16="http://schemas.microsoft.com/office/drawing/2014/main" id="{866EA6E6-2F07-465A-A4CA-2DA59E51336F}"/>
              </a:ext>
            </a:extLst>
          </p:cNvPr>
          <p:cNvSpPr/>
          <p:nvPr/>
        </p:nvSpPr>
        <p:spPr>
          <a:xfrm>
            <a:off x="11608561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#FFFFFF">
            <a:extLst>
              <a:ext uri="{FF2B5EF4-FFF2-40B4-BE49-F238E27FC236}">
                <a16:creationId xmlns:a16="http://schemas.microsoft.com/office/drawing/2014/main" id="{80961806-A733-4CD0-B3F4-22E68BACE080}"/>
              </a:ext>
            </a:extLst>
          </p:cNvPr>
          <p:cNvSpPr txBox="1"/>
          <p:nvPr/>
        </p:nvSpPr>
        <p:spPr>
          <a:xfrm>
            <a:off x="11676121" y="2060848"/>
            <a:ext cx="73770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#FFFFFF</a:t>
            </a:r>
          </a:p>
        </p:txBody>
      </p:sp>
      <p:sp>
        <p:nvSpPr>
          <p:cNvPr id="29" name="純淨白">
            <a:extLst>
              <a:ext uri="{FF2B5EF4-FFF2-40B4-BE49-F238E27FC236}">
                <a16:creationId xmlns:a16="http://schemas.microsoft.com/office/drawing/2014/main" id="{DB05A087-1A5E-451B-8787-75B7BEB90FBB}"/>
              </a:ext>
            </a:extLst>
          </p:cNvPr>
          <p:cNvSpPr txBox="1"/>
          <p:nvPr/>
        </p:nvSpPr>
        <p:spPr>
          <a:xfrm>
            <a:off x="11781919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 dirty="0" err="1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純淨白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形狀">
            <a:extLst>
              <a:ext uri="{FF2B5EF4-FFF2-40B4-BE49-F238E27FC236}">
                <a16:creationId xmlns:a16="http://schemas.microsoft.com/office/drawing/2014/main" id="{CF5CAD7B-B33A-4E4D-9901-4FD17B048AFB}"/>
              </a:ext>
            </a:extLst>
          </p:cNvPr>
          <p:cNvSpPr/>
          <p:nvPr/>
        </p:nvSpPr>
        <p:spPr>
          <a:xfrm>
            <a:off x="12943783" y="1892031"/>
            <a:ext cx="935336" cy="85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8E4A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#F8E4AC">
            <a:extLst>
              <a:ext uri="{FF2B5EF4-FFF2-40B4-BE49-F238E27FC236}">
                <a16:creationId xmlns:a16="http://schemas.microsoft.com/office/drawing/2014/main" id="{406A1CC3-7B27-4304-98E5-3998AFD37AA1}"/>
              </a:ext>
            </a:extLst>
          </p:cNvPr>
          <p:cNvSpPr txBox="1"/>
          <p:nvPr/>
        </p:nvSpPr>
        <p:spPr>
          <a:xfrm>
            <a:off x="13001725" y="2060848"/>
            <a:ext cx="82907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#F8E4AC</a:t>
            </a:r>
          </a:p>
        </p:txBody>
      </p:sp>
      <p:sp>
        <p:nvSpPr>
          <p:cNvPr id="26" name="霧黃色">
            <a:extLst>
              <a:ext uri="{FF2B5EF4-FFF2-40B4-BE49-F238E27FC236}">
                <a16:creationId xmlns:a16="http://schemas.microsoft.com/office/drawing/2014/main" id="{D03C4CBE-253A-48CD-BC05-8F64C9478DAF}"/>
              </a:ext>
            </a:extLst>
          </p:cNvPr>
          <p:cNvSpPr txBox="1"/>
          <p:nvPr/>
        </p:nvSpPr>
        <p:spPr>
          <a:xfrm>
            <a:off x="13117141" y="2288795"/>
            <a:ext cx="58862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sz="1350" dirty="0" err="1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霧黃色</a:t>
            </a:r>
            <a:endParaRPr sz="135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8309" y="1066122"/>
            <a:ext cx="6858004" cy="4492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8" y="2197639"/>
            <a:ext cx="3720339" cy="27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51" y="1352218"/>
            <a:ext cx="2445291" cy="1625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90" y="1327526"/>
            <a:ext cx="822596" cy="546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61" y="2328280"/>
            <a:ext cx="4036759" cy="26831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30ED5B3-829C-4C0D-B984-E2B7EEC5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39947" r="77500" b="39893"/>
          <a:stretch/>
        </p:blipFill>
        <p:spPr bwMode="auto">
          <a:xfrm>
            <a:off x="200472" y="172800"/>
            <a:ext cx="532953" cy="4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13CFAF-7B6A-4E0E-9881-3CA0DF244347}"/>
              </a:ext>
            </a:extLst>
          </p:cNvPr>
          <p:cNvSpPr txBox="1"/>
          <p:nvPr/>
        </p:nvSpPr>
        <p:spPr>
          <a:xfrm>
            <a:off x="5468040" y="3082753"/>
            <a:ext cx="380544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5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405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285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96E9-0437-4DF1-88F6-EC5591C26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9DF1EB-FE69-42F0-814F-600FDEF1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576" y="89248"/>
            <a:ext cx="11971181" cy="67687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D00B32-3519-4727-8DAE-1143F9AF9B87}"/>
              </a:ext>
            </a:extLst>
          </p:cNvPr>
          <p:cNvSpPr/>
          <p:nvPr/>
        </p:nvSpPr>
        <p:spPr>
          <a:xfrm>
            <a:off x="8766935" y="5157192"/>
            <a:ext cx="2954817" cy="170080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047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518742" y="2666728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518742" y="3285475"/>
            <a:ext cx="48685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4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E2C175-B799-405D-8412-ACF10332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345762" y="2228488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593047" y="2228488"/>
            <a:ext cx="1295367" cy="1500188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3884563" y="2228488"/>
            <a:ext cx="1251134" cy="1500188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5131849" y="2228488"/>
            <a:ext cx="1251134" cy="1500188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4505424" y="3592056"/>
            <a:ext cx="1252853" cy="1500188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258138" y="3592056"/>
            <a:ext cx="1251134" cy="1500188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03" y="3797334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6022783" y="3795970"/>
            <a:ext cx="1092362" cy="1092362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91D03B1-3431-4245-86B3-5FE0FEE82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347358" y="305164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347358" y="359266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347358" y="4141293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347358" y="2503010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347358" y="4689927"/>
            <a:ext cx="3211286" cy="304799"/>
          </a:xfrm>
          <a:prstGeom prst="roundRect">
            <a:avLst>
              <a:gd name="adj" fmla="val 50000"/>
            </a:avLst>
          </a:prstGeom>
          <a:solidFill>
            <a:srgbClr val="130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E07963-00CB-43E0-8D87-6B5ED1714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目錄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400244" y="972837"/>
            <a:ext cx="4731026" cy="473102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6625583" y="2462123"/>
            <a:ext cx="3152866" cy="3152866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53" tIns="724575" rIns="630653" bIns="774050" numCol="1" spcCol="1270" anchor="ctr" anchorCtr="0">
            <a:noAutofit/>
          </a:bodyPr>
          <a:lstStyle/>
          <a:p>
            <a:pPr algn="ctr" defTabSz="216688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TW" altLang="en-US" sz="4875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6369805" y="695082"/>
            <a:ext cx="2027531" cy="2027531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45793" y="3181278"/>
            <a:ext cx="3276970" cy="3276970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2901202" y="2330377"/>
            <a:ext cx="1251134" cy="15001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080300" y="1351687"/>
            <a:ext cx="1295367" cy="1500188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087284" y="2544123"/>
            <a:ext cx="1251134" cy="1500188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5256616" y="2413572"/>
            <a:ext cx="1251134" cy="1500188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4699329" y="3636097"/>
            <a:ext cx="1252853" cy="1500188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3441210" y="3566878"/>
            <a:ext cx="1251134" cy="1500188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23" y="3160127"/>
            <a:ext cx="1089634" cy="10896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7188175" y="3840012"/>
            <a:ext cx="1092362" cy="1092362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6844534" y="1143329"/>
            <a:ext cx="1117304" cy="11018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86" y="1287935"/>
            <a:ext cx="971551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39" y="2672349"/>
            <a:ext cx="3655509" cy="233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200890" y="3659716"/>
            <a:ext cx="1146469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860601" y="4724758"/>
            <a:ext cx="1132215" cy="11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1F8593-8411-44F5-B8A2-A65121A0C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8639-E3C2-47E3-B06D-CDC3ECFC6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開發方式</a:t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E520852F-A151-4E04-ACE5-D67BDD9DD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32508"/>
              </p:ext>
            </p:extLst>
          </p:nvPr>
        </p:nvGraphicFramePr>
        <p:xfrm>
          <a:off x="460513" y="2144769"/>
          <a:ext cx="8845826" cy="62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50596800-F329-47EB-850F-607E9233ED70}"/>
              </a:ext>
            </a:extLst>
          </p:cNvPr>
          <p:cNvSpPr/>
          <p:nvPr/>
        </p:nvSpPr>
        <p:spPr>
          <a:xfrm>
            <a:off x="460515" y="1766469"/>
            <a:ext cx="1781945" cy="264713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6EE5B-E1F0-4C85-8ECD-D41854B56A05}"/>
              </a:ext>
            </a:extLst>
          </p:cNvPr>
          <p:cNvSpPr/>
          <p:nvPr/>
        </p:nvSpPr>
        <p:spPr>
          <a:xfrm>
            <a:off x="2242459" y="1766469"/>
            <a:ext cx="3309257" cy="264713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C46813-EC82-4C63-BE6B-B1F4356DBF9F}"/>
              </a:ext>
            </a:extLst>
          </p:cNvPr>
          <p:cNvSpPr/>
          <p:nvPr/>
        </p:nvSpPr>
        <p:spPr>
          <a:xfrm>
            <a:off x="5551716" y="1764255"/>
            <a:ext cx="1781945" cy="264713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75EF4B-4AF4-42A0-ACE9-5C14CAD9A9B7}"/>
              </a:ext>
            </a:extLst>
          </p:cNvPr>
          <p:cNvSpPr/>
          <p:nvPr/>
        </p:nvSpPr>
        <p:spPr>
          <a:xfrm>
            <a:off x="7333660" y="1764255"/>
            <a:ext cx="1781945" cy="264713"/>
          </a:xfrm>
          <a:prstGeom prst="rect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969057" y="1046978"/>
            <a:ext cx="855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841730" y="1766488"/>
            <a:ext cx="794657" cy="79465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6" y="1863523"/>
            <a:ext cx="540000" cy="54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820595" y="4235352"/>
            <a:ext cx="794657" cy="79465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852357" y="2967861"/>
            <a:ext cx="794657" cy="79465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1" y="4366074"/>
            <a:ext cx="540000" cy="5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2" y="3095291"/>
            <a:ext cx="540000" cy="54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716431" y="2558822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695296" y="5019586"/>
            <a:ext cx="118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3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727058" y="3742770"/>
            <a:ext cx="104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716429" y="2960916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716429" y="4139438"/>
            <a:ext cx="8492886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25" y="536446"/>
            <a:ext cx="8042780" cy="60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407848" y="201141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407848" y="3238836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6634050" y="2010825"/>
            <a:ext cx="1728208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4136055" y="2163222"/>
            <a:ext cx="2497995" cy="59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271951" y="2316213"/>
            <a:ext cx="0" cy="9226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4647466" y="3001821"/>
            <a:ext cx="1063778" cy="898940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15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6634052" y="4632681"/>
            <a:ext cx="191597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663405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7618502" y="5050989"/>
            <a:ext cx="931523" cy="3047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748CDB-8EFC-47CE-AB88-D28AFD9C3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53028" y="2537960"/>
            <a:ext cx="99060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 </a:t>
            </a:r>
            <a:r>
              <a:rPr lang="en-US" altLang="zh-TW" sz="2400" b="0" dirty="0">
                <a:solidFill>
                  <a:schemeClr val="accent4"/>
                </a:solidFill>
              </a:rPr>
              <a:t>:</a:t>
            </a: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標題標題標題標題標題標題標題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細項內容內容內容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標題標題標題標題標題標題標題</a:t>
            </a:r>
            <a:endParaRPr lang="en-US" altLang="zh-TW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 dirty="0">
                <a:solidFill>
                  <a:schemeClr val="bg1"/>
                </a:solidFill>
              </a:rPr>
              <a:t>細項內容內容內容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58D9BC-FFDF-4F7B-9A90-6EDEB8706C2D}"/>
              </a:ext>
            </a:extLst>
          </p:cNvPr>
          <p:cNvSpPr txBox="1"/>
          <p:nvPr/>
        </p:nvSpPr>
        <p:spPr>
          <a:xfrm>
            <a:off x="6607696" y="6453336"/>
            <a:ext cx="3312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TW" altLang="en-US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©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資訊工業策進會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Institute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for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Information</a:t>
            </a:r>
            <a:r>
              <a:rPr lang="zh-TW" altLang="en-US" sz="9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900" b="1" i="0" dirty="0">
                <a:solidFill>
                  <a:srgbClr val="000000"/>
                </a:solidFill>
                <a:effectLst/>
                <a:latin typeface="+mn-ea"/>
              </a:rPr>
              <a:t>Industry</a:t>
            </a:r>
            <a:endParaRPr lang="zh-TW" altLang="en-US" sz="900" dirty="0" err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21703"/>
              </p:ext>
            </p:extLst>
          </p:nvPr>
        </p:nvGraphicFramePr>
        <p:xfrm>
          <a:off x="632520" y="836712"/>
          <a:ext cx="8640960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64113"/>
              </p:ext>
            </p:extLst>
          </p:nvPr>
        </p:nvGraphicFramePr>
        <p:xfrm>
          <a:off x="632519" y="1628802"/>
          <a:ext cx="8640960" cy="3240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83471987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9199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959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51628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64704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2432720" y="3717032"/>
            <a:ext cx="5040560" cy="1896616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400" dirty="0"/>
              <a:t>項目一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項目二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項目三 文字文字文字文字文字文字文字</a:t>
            </a:r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374767"/>
              </p:ext>
            </p:extLst>
          </p:nvPr>
        </p:nvGraphicFramePr>
        <p:xfrm>
          <a:off x="56456" y="1124744"/>
          <a:ext cx="977753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56456" y="3573016"/>
            <a:ext cx="1898670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05858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3980584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5985558" y="3573892"/>
            <a:ext cx="1904218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7933077" y="3573016"/>
            <a:ext cx="1886301" cy="2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5C2B159-1B13-4BEC-A3C5-C336F88CD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團隊介紹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93" y="2535979"/>
            <a:ext cx="3030130" cy="358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767" y="3016221"/>
            <a:ext cx="3019450" cy="3580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190" y="2277172"/>
            <a:ext cx="3024336" cy="3580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72B5E0-2A47-4BCC-90BD-D2C83039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3046CE5-804B-4165-B65B-9A83448B5A50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9" name="資料庫圖表 8">
              <a:extLst>
                <a:ext uri="{FF2B5EF4-FFF2-40B4-BE49-F238E27FC236}">
                  <a16:creationId xmlns:a16="http://schemas.microsoft.com/office/drawing/2014/main" id="{FF819A0C-8BEC-4EE6-8102-0F831D74ECB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42510555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ABCE173-46A2-4B6E-A1B8-015C3901C15F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635FF9-C7D3-46A4-BE14-64BF8A53BF9C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271A018-1AD3-4701-A20C-FF82BE53233F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47F77B1-D119-4DFF-A6A8-C05745305211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2" r="14237"/>
          <a:stretch/>
        </p:blipFill>
        <p:spPr>
          <a:xfrm>
            <a:off x="1566749" y="2598175"/>
            <a:ext cx="1869825" cy="3684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3436574" y="2852936"/>
            <a:ext cx="3302884" cy="3684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6395967" y="2291723"/>
            <a:ext cx="2736304" cy="3727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3F456D6-A3A1-4B16-AFC8-0599EEEE6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32487F6-39AB-4E06-A360-3B934697A38F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10" name="資料庫圖表 9">
              <a:extLst>
                <a:ext uri="{FF2B5EF4-FFF2-40B4-BE49-F238E27FC236}">
                  <a16:creationId xmlns:a16="http://schemas.microsoft.com/office/drawing/2014/main" id="{5B811EE1-F531-4BE1-88E3-8D7FD5AEAD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4853682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906E5C-E480-4579-B24E-FA44C9B30925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4CA947C-024F-41DD-AD94-0C9CD7F9F3A3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8D7DCF4-AF91-4EBB-A74F-5273EAB30636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0EFF582-2677-46A0-A0D2-DD3090DA3CE5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2149621"/>
            <a:ext cx="7014458" cy="452181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8AB92-7C43-4C49-84D4-098FF2996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C13A0F3-D282-4721-9E83-25C585C0AD5E}"/>
              </a:ext>
            </a:extLst>
          </p:cNvPr>
          <p:cNvGrpSpPr/>
          <p:nvPr/>
        </p:nvGrpSpPr>
        <p:grpSpPr>
          <a:xfrm>
            <a:off x="-2" y="1032271"/>
            <a:ext cx="8845826" cy="1003762"/>
            <a:chOff x="-2" y="1032271"/>
            <a:chExt cx="8845826" cy="1003762"/>
          </a:xfrm>
        </p:grpSpPr>
        <p:graphicFrame>
          <p:nvGraphicFramePr>
            <p:cNvPr id="16" name="資料庫圖表 15">
              <a:extLst>
                <a:ext uri="{FF2B5EF4-FFF2-40B4-BE49-F238E27FC236}">
                  <a16:creationId xmlns:a16="http://schemas.microsoft.com/office/drawing/2014/main" id="{78EB693C-A258-4AB7-9A6A-BEB87FCDA2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34158770"/>
                </p:ext>
              </p:extLst>
            </p:nvPr>
          </p:nvGraphicFramePr>
          <p:xfrm>
            <a:off x="-2" y="1412785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EB2F998-9A94-4638-A117-AEFF2366A820}"/>
                </a:ext>
              </a:extLst>
            </p:cNvPr>
            <p:cNvSpPr/>
            <p:nvPr/>
          </p:nvSpPr>
          <p:spPr>
            <a:xfrm>
              <a:off x="0" y="1034485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CB70610-87BD-468F-BA21-6C52EA04E53C}"/>
                </a:ext>
              </a:extLst>
            </p:cNvPr>
            <p:cNvSpPr/>
            <p:nvPr/>
          </p:nvSpPr>
          <p:spPr>
            <a:xfrm>
              <a:off x="1781944" y="1034485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EE3984C-F089-4ADD-8A44-4DA37CF143C8}"/>
                </a:ext>
              </a:extLst>
            </p:cNvPr>
            <p:cNvSpPr/>
            <p:nvPr/>
          </p:nvSpPr>
          <p:spPr>
            <a:xfrm>
              <a:off x="5091201" y="1032271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7351611-AF35-4195-B635-7FD9F9CDECBA}"/>
                </a:ext>
              </a:extLst>
            </p:cNvPr>
            <p:cNvSpPr/>
            <p:nvPr/>
          </p:nvSpPr>
          <p:spPr>
            <a:xfrm>
              <a:off x="6873145" y="1032271"/>
              <a:ext cx="1781945" cy="26471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51B6188D-D062-4181-923B-243505AD100A}"/>
              </a:ext>
            </a:extLst>
          </p:cNvPr>
          <p:cNvGrpSpPr/>
          <p:nvPr/>
        </p:nvGrpSpPr>
        <p:grpSpPr>
          <a:xfrm>
            <a:off x="0" y="1033200"/>
            <a:ext cx="8845826" cy="1003762"/>
            <a:chOff x="460513" y="1764255"/>
            <a:chExt cx="8845826" cy="1003762"/>
          </a:xfrm>
        </p:grpSpPr>
        <p:graphicFrame>
          <p:nvGraphicFramePr>
            <p:cNvPr id="33" name="資料庫圖表 32">
              <a:extLst>
                <a:ext uri="{FF2B5EF4-FFF2-40B4-BE49-F238E27FC236}">
                  <a16:creationId xmlns:a16="http://schemas.microsoft.com/office/drawing/2014/main" id="{381B73A1-B4FB-4691-B0A0-B37CA2F72F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81739"/>
                </p:ext>
              </p:extLst>
            </p:nvPr>
          </p:nvGraphicFramePr>
          <p:xfrm>
            <a:off x="460513" y="2144769"/>
            <a:ext cx="8845826" cy="6232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3DC196-0A50-4AD9-9CA1-F7D99F13F7C0}"/>
                </a:ext>
              </a:extLst>
            </p:cNvPr>
            <p:cNvSpPr/>
            <p:nvPr/>
          </p:nvSpPr>
          <p:spPr>
            <a:xfrm>
              <a:off x="460515" y="1766469"/>
              <a:ext cx="1781945" cy="264713"/>
            </a:xfrm>
            <a:prstGeom prst="rect">
              <a:avLst/>
            </a:prstGeom>
            <a:solidFill>
              <a:srgbClr val="F57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第一週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013894-090B-4AC8-BDD1-087C6EFF205A}"/>
                </a:ext>
              </a:extLst>
            </p:cNvPr>
            <p:cNvSpPr/>
            <p:nvPr/>
          </p:nvSpPr>
          <p:spPr>
            <a:xfrm>
              <a:off x="2242459" y="1766469"/>
              <a:ext cx="3309257" cy="264713"/>
            </a:xfrm>
            <a:prstGeom prst="rect">
              <a:avLst/>
            </a:prstGeom>
            <a:solidFill>
              <a:srgbClr val="FFC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第二週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9B49304-44BA-496B-B96C-C6C2ACCB140E}"/>
                </a:ext>
              </a:extLst>
            </p:cNvPr>
            <p:cNvSpPr/>
            <p:nvPr/>
          </p:nvSpPr>
          <p:spPr>
            <a:xfrm>
              <a:off x="5551716" y="1764255"/>
              <a:ext cx="1781945" cy="264713"/>
            </a:xfrm>
            <a:prstGeom prst="rect">
              <a:avLst/>
            </a:prstGeom>
            <a:solidFill>
              <a:srgbClr val="68A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第三、四週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70A54C8-4E2E-48ED-BDAA-85128738CC09}"/>
                </a:ext>
              </a:extLst>
            </p:cNvPr>
            <p:cNvSpPr/>
            <p:nvPr/>
          </p:nvSpPr>
          <p:spPr>
            <a:xfrm>
              <a:off x="7333660" y="1764255"/>
              <a:ext cx="1781945" cy="264713"/>
            </a:xfrm>
            <a:prstGeom prst="rect">
              <a:avLst/>
            </a:prstGeom>
            <a:solidFill>
              <a:srgbClr val="79B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3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第五週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542B4B9-C1D6-45AE-99DF-2C873C07D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開發方式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7D429F-D8D7-4ABC-8BE4-88EB48BEC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076" y="7486146"/>
            <a:ext cx="2706831" cy="320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6094DD-896E-4CD2-99CC-F5B0F731C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7094" y="7696129"/>
            <a:ext cx="3863527" cy="187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3B4A9E7-9E1E-4B41-AC34-211762AC2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7000" y="2325086"/>
            <a:ext cx="2187396" cy="4008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6C493B0-6896-4D93-A62B-54ED42D12E37}"/>
              </a:ext>
            </a:extLst>
          </p:cNvPr>
          <p:cNvSpPr/>
          <p:nvPr/>
        </p:nvSpPr>
        <p:spPr>
          <a:xfrm>
            <a:off x="2076186" y="6381327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AD5C941-46CB-42FC-BBBA-B90D619F8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53"/>
          <a:stretch/>
        </p:blipFill>
        <p:spPr>
          <a:xfrm>
            <a:off x="4611718" y="2413093"/>
            <a:ext cx="2488710" cy="2882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9A04FCF-D431-4709-81F4-EA5F8E7A38E0}"/>
              </a:ext>
            </a:extLst>
          </p:cNvPr>
          <p:cNvSpPr/>
          <p:nvPr/>
        </p:nvSpPr>
        <p:spPr>
          <a:xfrm>
            <a:off x="6353816" y="6316236"/>
            <a:ext cx="1476000" cy="264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FD9266A-0BD7-4B01-8ABF-013DB7DE95F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9" b="36634"/>
          <a:stretch/>
        </p:blipFill>
        <p:spPr>
          <a:xfrm>
            <a:off x="5696476" y="3517041"/>
            <a:ext cx="2488710" cy="2882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44AE1DE-0787-4805-A5F0-56A3AFC659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3"/>
          <a:stretch/>
        </p:blipFill>
        <p:spPr>
          <a:xfrm>
            <a:off x="6873147" y="2862553"/>
            <a:ext cx="2342970" cy="2713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2100BE68-708F-455D-BE0B-DCB5C3E68F08}"/>
              </a:ext>
            </a:extLst>
          </p:cNvPr>
          <p:cNvGrpSpPr/>
          <p:nvPr/>
        </p:nvGrpSpPr>
        <p:grpSpPr>
          <a:xfrm>
            <a:off x="2380725" y="4485922"/>
            <a:ext cx="2883377" cy="1490902"/>
            <a:chOff x="2380725" y="4485922"/>
            <a:chExt cx="2883377" cy="1490902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2380725" y="4485922"/>
              <a:ext cx="2883377" cy="1490902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90C1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D761DA5-A559-4354-9B44-93127A7A9DE9}"/>
                </a:ext>
              </a:extLst>
            </p:cNvPr>
            <p:cNvSpPr/>
            <p:nvPr/>
          </p:nvSpPr>
          <p:spPr>
            <a:xfrm>
              <a:off x="2877440" y="4792992"/>
              <a:ext cx="889063" cy="8767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9" name="Picture 2" descr="Github Logo Official - Github Log, HD Png Download (768x768), Png Download">
              <a:extLst>
                <a:ext uri="{FF2B5EF4-FFF2-40B4-BE49-F238E27FC236}">
                  <a16:creationId xmlns:a16="http://schemas.microsoft.com/office/drawing/2014/main" id="{6E2BFE36-95F2-4244-A78C-E59BEB087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12" y="4908060"/>
              <a:ext cx="773084" cy="56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5618951" y="3408661"/>
            <a:ext cx="3193602" cy="1490901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350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1EAF1CD-C7C2-4C13-95AD-4B339D16CC24}"/>
              </a:ext>
            </a:extLst>
          </p:cNvPr>
          <p:cNvGrpSpPr/>
          <p:nvPr/>
        </p:nvGrpSpPr>
        <p:grpSpPr>
          <a:xfrm>
            <a:off x="704528" y="2252203"/>
            <a:ext cx="4656377" cy="2140807"/>
            <a:chOff x="704528" y="2252203"/>
            <a:chExt cx="4656377" cy="2140807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704528" y="2323079"/>
              <a:ext cx="4656377" cy="202556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05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1029573" y="2252203"/>
              <a:ext cx="995554" cy="119373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043178" y="2252203"/>
              <a:ext cx="1030751" cy="119373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091982" y="2252203"/>
              <a:ext cx="995554" cy="119373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350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1029574" y="3199278"/>
              <a:ext cx="995554" cy="119373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091982" y="3199278"/>
              <a:ext cx="996922" cy="119373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043178" y="3199278"/>
              <a:ext cx="995554" cy="119373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6E8C63-2D35-44B1-80D9-9FE0420D898B}"/>
              </a:ext>
            </a:extLst>
          </p:cNvPr>
          <p:cNvGrpSpPr/>
          <p:nvPr/>
        </p:nvGrpSpPr>
        <p:grpSpPr>
          <a:xfrm>
            <a:off x="5609273" y="1209493"/>
            <a:ext cx="3193602" cy="1490901"/>
            <a:chOff x="5609273" y="1209493"/>
            <a:chExt cx="3193602" cy="1490901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5609273" y="1209493"/>
              <a:ext cx="3193602" cy="149090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7626686" y="1410463"/>
              <a:ext cx="912270" cy="907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6550983" y="1399425"/>
              <a:ext cx="900928" cy="92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4439862" y="2357833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4909251" y="3408662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4422572" y="4510805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4937762" y="1300219"/>
            <a:ext cx="1357313" cy="135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4661931" y="1023904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5077961" y="1706049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4138449" y="2106838"/>
            <a:ext cx="1884322" cy="188451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4552358" y="2790981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4661931" y="3193770"/>
            <a:ext cx="1884322" cy="188451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5077961" y="3875914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4272767" y="4401636"/>
            <a:ext cx="1618870" cy="161965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4552358" y="4960846"/>
            <a:ext cx="1051558" cy="525725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83" tIns="12383" rIns="12383" bIns="12383" numCol="1" spcCol="1270" anchor="ctr" anchorCtr="0">
            <a:noAutofit/>
          </a:bodyPr>
          <a:lstStyle/>
          <a:p>
            <a:pPr algn="ctr" defTabSz="86675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195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9B8516-AB88-422F-BC8F-19AC4E877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2">
                    <a:lumMod val="10000"/>
                  </a:schemeClr>
                </a:solidFill>
              </a:rPr>
              <a:t>使用技術</a:t>
            </a:r>
            <a:br>
              <a:rPr lang="zh-TW" altLang="en-US" dirty="0">
                <a:solidFill>
                  <a:schemeClr val="bg2">
                    <a:lumMod val="10000"/>
                  </a:schemeClr>
                </a:solidFill>
              </a:rPr>
            </a:br>
            <a:endParaRPr lang="zh-TW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06124A-5CC5-40C3-AC78-AE334B1D81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3878" y="3290831"/>
            <a:ext cx="75247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06" y="1909248"/>
            <a:ext cx="3901778" cy="390177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29" y="2034347"/>
            <a:ext cx="1673177" cy="365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22" y="2042814"/>
            <a:ext cx="3657143" cy="36571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555" y="2344911"/>
            <a:ext cx="3239091" cy="2392191"/>
          </a:xfrm>
          <a:prstGeom prst="rect">
            <a:avLst/>
          </a:prstGeom>
        </p:spPr>
      </p:pic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7974358" y="3262556"/>
            <a:ext cx="1931642" cy="1195162"/>
          </a:xfrm>
          <a:prstGeom prst="cloudCallout">
            <a:avLst>
              <a:gd name="adj1" fmla="val -65069"/>
              <a:gd name="adj2" fmla="val -31632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581649" y="5128456"/>
            <a:ext cx="2139103" cy="1143002"/>
          </a:xfrm>
          <a:prstGeom prst="cloudCallout">
            <a:avLst>
              <a:gd name="adj1" fmla="val 56041"/>
              <a:gd name="adj2" fmla="val -92666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92196" y="1147332"/>
            <a:ext cx="1978798" cy="968480"/>
          </a:xfrm>
          <a:prstGeom prst="cloudCallout">
            <a:avLst>
              <a:gd name="adj1" fmla="val 51372"/>
              <a:gd name="adj2" fmla="val 71420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7070F7-4F2D-4F3A-AAE9-BF43720B0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製作動機</a:t>
            </a:r>
            <a:br>
              <a:rPr lang="zh-TW" altLang="en-US" dirty="0">
                <a:solidFill>
                  <a:schemeClr val="tx1">
                    <a:lumMod val="50000"/>
                  </a:schemeClr>
                </a:solidFill>
              </a:rPr>
            </a:br>
            <a:endParaRPr lang="zh-TW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7707369" y="515480"/>
            <a:ext cx="1404030" cy="762001"/>
          </a:xfrm>
          <a:prstGeom prst="cloudCallout">
            <a:avLst>
              <a:gd name="adj1" fmla="val -47027"/>
              <a:gd name="adj2" fmla="val 111714"/>
            </a:avLst>
          </a:prstGeom>
          <a:solidFill>
            <a:schemeClr val="bg1"/>
          </a:solidFill>
          <a:ln>
            <a:solidFill>
              <a:srgbClr val="130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sz="1400" b="1" dirty="0">
              <a:solidFill>
                <a:srgbClr val="140F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rgbClr val="140F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animBg="1"/>
      <p:bldP spid="11" grpId="0" animBg="1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1_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1456</TotalTime>
  <Words>1383</Words>
  <Application>Microsoft Office PowerPoint</Application>
  <PresentationFormat>A4 紙張 (210x297 公釐)</PresentationFormat>
  <Paragraphs>304</Paragraphs>
  <Slides>29</Slides>
  <Notes>13</Notes>
  <HiddenSlides>13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微軟正黑體 Light</vt:lpstr>
      <vt:lpstr>Arial</vt:lpstr>
      <vt:lpstr>Calibri</vt:lpstr>
      <vt:lpstr>Wingdings</vt:lpstr>
      <vt:lpstr>2020簡報範本_light</vt:lpstr>
      <vt:lpstr>1_2020簡報範本_light</vt:lpstr>
      <vt:lpstr>PowerPoint 簡報</vt:lpstr>
      <vt:lpstr>目錄 </vt:lpstr>
      <vt:lpstr>團隊介紹 </vt:lpstr>
      <vt:lpstr>開發方式 </vt:lpstr>
      <vt:lpstr>開發方式</vt:lpstr>
      <vt:lpstr>開發方式 </vt:lpstr>
      <vt:lpstr>開發方式 </vt:lpstr>
      <vt:lpstr>使用技術 </vt:lpstr>
      <vt:lpstr>製作動機 </vt:lpstr>
      <vt:lpstr>解決方案 </vt:lpstr>
      <vt:lpstr>網站架構介紹 </vt:lpstr>
      <vt:lpstr>系統角色與網站權限設定 </vt:lpstr>
      <vt:lpstr>刊登送養流程介紹 </vt:lpstr>
      <vt:lpstr>設計理念</vt:lpstr>
      <vt:lpstr>設計理念 </vt:lpstr>
      <vt:lpstr>PowerPoint 簡報</vt:lpstr>
      <vt:lpstr>PowerPoint 簡報</vt:lpstr>
      <vt:lpstr>PowerPoint 簡報</vt:lpstr>
      <vt:lpstr>PowerPoint 簡報</vt:lpstr>
      <vt:lpstr>PowerPoint 簡報</vt:lpstr>
      <vt:lpstr>開發方式 </vt:lpstr>
      <vt:lpstr>PowerPoint 簡報</vt:lpstr>
      <vt:lpstr>題目</vt:lpstr>
      <vt:lpstr>大綱</vt:lpstr>
      <vt:lpstr>PowerPoint 簡報</vt:lpstr>
      <vt:lpstr>PowerPoint 簡報</vt:lpstr>
      <vt:lpstr>PowerPoint 簡報</vt:lpstr>
      <vt:lpstr>附件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Anni Cho</cp:lastModifiedBy>
  <cp:revision>22</cp:revision>
  <dcterms:created xsi:type="dcterms:W3CDTF">2021-04-12T00:49:08Z</dcterms:created>
  <dcterms:modified xsi:type="dcterms:W3CDTF">2021-10-05T04:34:24Z</dcterms:modified>
  <cp:category/>
</cp:coreProperties>
</file>